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20"/>
  </p:notesMasterIdLst>
  <p:handoutMasterIdLst>
    <p:handoutMasterId r:id="rId21"/>
  </p:handoutMasterIdLst>
  <p:sldIdLst>
    <p:sldId id="256" r:id="rId9"/>
    <p:sldId id="335" r:id="rId10"/>
    <p:sldId id="333" r:id="rId11"/>
    <p:sldId id="336" r:id="rId12"/>
    <p:sldId id="334" r:id="rId13"/>
    <p:sldId id="337" r:id="rId14"/>
    <p:sldId id="338" r:id="rId15"/>
    <p:sldId id="341" r:id="rId16"/>
    <p:sldId id="339" r:id="rId17"/>
    <p:sldId id="34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63E"/>
    <a:srgbClr val="FFFDF8"/>
    <a:srgbClr val="996633"/>
    <a:srgbClr val="72AF2F"/>
    <a:srgbClr val="00CC00"/>
    <a:srgbClr val="FFFFFF"/>
    <a:srgbClr val="DC582A"/>
    <a:srgbClr val="1A3F82"/>
    <a:srgbClr val="22222A"/>
    <a:srgbClr val="5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12/02/2025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12/02/2025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F5B4-4F5F-2EF3-AD6C-4E1F0482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943AA-E192-80F6-D4DA-9937D59F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32F95-D336-A2C9-6EF8-0AF8222A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https://canvas.sussex.ac.uk/courses/3317/pages/participating-in-research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E0D6-753E-D60B-031E-7E2763FC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C432-13CB-2C4B-5EB3-76FD1690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68B4-2FEB-B2F0-F403-65E61E589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51E81-20F7-F5E7-95D5-08467830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86FD-8F91-9F68-9103-B0FFE12CC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81D1-E5D5-7BAB-9D45-1D2ACD5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B8DC8-FBAD-ACEC-B6A2-C648B6C6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16495-8AC3-451C-0C66-B79182CA9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C9CA-76F0-A504-165B-8E4B6667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43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B093-53D1-2D0C-813F-F4917DB9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0A2F4-18D0-32C1-141C-AFB5B2A0C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D4643-C1F1-5685-9092-67B5B95DA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88C60-AF10-CD9F-29CC-D7CE935D4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8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A9F8-748E-835A-AAB2-5267F446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1F961-6FC3-A2E2-1491-28309EF14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D712-6FE9-2FAF-7386-492E3A7A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837B-95AD-A49D-A137-D9A883A85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9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44BA6-C19D-FEC1-F054-4C7B2A26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FB7B2-AA80-3427-2FF9-876E47941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1B1C4-DFE1-20D1-6327-8F14D349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Benefits and the penalties must be transparent and eloquent.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8A861-CCB2-D53F-3559-D9FA4E1FF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75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1A52-0A7B-EF54-AAAB-86B67EA7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513A-E3D3-E474-D0E9-452778C2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1A36F-1E6D-FD26-6561-B8BC9B995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Benefits and the penalties must be transparent and eloquent.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379D8-A103-4F60-F9CC-8AE4D9F34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8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9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5400" dirty="0"/>
              <a:t>SONA </a:t>
            </a:r>
            <a:br>
              <a:rPr lang="en-GB" sz="5400" dirty="0"/>
            </a:br>
            <a:r>
              <a:rPr lang="en-GB" sz="5400" dirty="0"/>
              <a:t>TASKFORCE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D4F7-33EA-734A-F69B-054E886A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3F5-219D-4780-494B-A7E412BE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A0C30-6539-CA9D-D7DF-0B977FD3D958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769ED-5375-A434-229C-264E99E32F0C}"/>
              </a:ext>
            </a:extLst>
          </p:cNvPr>
          <p:cNvSpPr/>
          <p:nvPr/>
        </p:nvSpPr>
        <p:spPr>
          <a:xfrm>
            <a:off x="96982" y="1661872"/>
            <a:ext cx="5278582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SONA training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“Build SONA studies” workshops as part of the MORSE group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909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3631-429F-0743-DF53-41FF1FDD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C2DF-1DDB-01EA-B4BB-F705D26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5BC7B-5DCC-F2AF-65F5-12B7E86D1FD9}"/>
              </a:ext>
            </a:extLst>
          </p:cNvPr>
          <p:cNvSpPr/>
          <p:nvPr/>
        </p:nvSpPr>
        <p:spPr>
          <a:xfrm>
            <a:off x="214747" y="1614056"/>
            <a:ext cx="11186934" cy="4343400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Currently, all the study participation is handled via the methods modules.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Y1S1: </a:t>
            </a:r>
            <a:r>
              <a:rPr lang="en-GB" sz="1600" b="1" dirty="0">
                <a:solidFill>
                  <a:schemeClr val="tx1"/>
                </a:solidFill>
              </a:rPr>
              <a:t>Psychology as a Science (PaaS)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 SONA credits 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Y1S2: </a:t>
            </a:r>
            <a:r>
              <a:rPr lang="en-GB" sz="1600" b="1" dirty="0">
                <a:solidFill>
                  <a:schemeClr val="tx1"/>
                </a:solidFill>
              </a:rPr>
              <a:t>Analysing Data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20 SONA credits (5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Y2S1: </a:t>
            </a:r>
            <a:r>
              <a:rPr lang="en-GB" sz="1600" b="1" dirty="0">
                <a:solidFill>
                  <a:schemeClr val="tx1"/>
                </a:solidFill>
              </a:rPr>
              <a:t>Discovering Statistics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 SONA credits 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Y2S2: </a:t>
            </a:r>
            <a:r>
              <a:rPr lang="en-GB" sz="1600" b="1" dirty="0">
                <a:solidFill>
                  <a:schemeClr val="tx1"/>
                </a:solidFill>
              </a:rPr>
              <a:t>Quantitative and Qualitative Research Methods (QQM)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 SONA credits (2.5 hours of participation)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20% of credits must be from </a:t>
            </a:r>
            <a:r>
              <a:rPr lang="en-GB" sz="1600" b="1" dirty="0">
                <a:solidFill>
                  <a:schemeClr val="tx1"/>
                </a:solidFill>
              </a:rPr>
              <a:t>in-person studies</a:t>
            </a:r>
            <a:r>
              <a:rPr lang="en-GB" sz="1600" dirty="0">
                <a:solidFill>
                  <a:schemeClr val="tx1"/>
                </a:solidFill>
              </a:rPr>
              <a:t> (or live Zoom studies) - unless disability support.</a:t>
            </a:r>
          </a:p>
          <a:p>
            <a:r>
              <a:rPr lang="en-GB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668F3-477C-D9E3-F9EF-8CEA138D996B}"/>
              </a:ext>
            </a:extLst>
          </p:cNvPr>
          <p:cNvSpPr/>
          <p:nvPr/>
        </p:nvSpPr>
        <p:spPr>
          <a:xfrm>
            <a:off x="214747" y="1614055"/>
            <a:ext cx="5126180" cy="4461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students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the study”</a:t>
            </a:r>
            <a:r>
              <a:rPr lang="en-GB" dirty="0"/>
              <a:t>: The typical debriefing is often minimal and arguably, students don't care much.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research”</a:t>
            </a:r>
            <a:r>
              <a:rPr lang="en-GB" dirty="0"/>
              <a:t>: No reflection around the participation. Potential benefits in terms of research experience not obvious to communicate to students </a:t>
            </a:r>
            <a:r>
              <a:rPr lang="en-GB" sz="1200" dirty="0"/>
              <a:t>(in general, students don't always see the immediate benefits of what they need to do).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Not enough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Especially for some groups </a:t>
            </a:r>
            <a:r>
              <a:rPr lang="en-GB" sz="1200" dirty="0"/>
              <a:t>(mature students, disorders,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Stressful &amp; frustrating 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F1205-875F-CDE9-918F-0A5F24EFF8F8}"/>
              </a:ext>
            </a:extLst>
          </p:cNvPr>
          <p:cNvSpPr/>
          <p:nvPr/>
        </p:nvSpPr>
        <p:spPr>
          <a:xfrm>
            <a:off x="6608617" y="1614055"/>
            <a:ext cx="5368636" cy="441267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researchers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Terrible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impact on poor researchers (PhD students/ECRs) who can't afford Prolific and rely on SONA data for their research.</a:t>
            </a:r>
          </a:p>
        </p:txBody>
      </p: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4DE1F-56F2-6E45-8F34-AAFFE995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B683-9C80-E9BA-4001-D0836F1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04DAD-E94E-8DEF-3974-B1004B3E2908}"/>
              </a:ext>
            </a:extLst>
          </p:cNvPr>
          <p:cNvSpPr/>
          <p:nvPr/>
        </p:nvSpPr>
        <p:spPr>
          <a:xfrm>
            <a:off x="214747" y="1614055"/>
            <a:ext cx="5126180" cy="4461163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What does Prolific do?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Flag participants that have been rejected (system of voluntary "return") and ultimately ban them.</a:t>
            </a:r>
          </a:p>
          <a:p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2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45378"/>
            <a:ext cx="9144001" cy="1595004"/>
          </a:xfrm>
        </p:spPr>
        <p:txBody>
          <a:bodyPr>
            <a:normAutofit/>
          </a:bodyPr>
          <a:lstStyle/>
          <a:p>
            <a:r>
              <a:rPr lang="en-US" sz="4800" dirty="0"/>
              <a:t>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D2EB1-AFDB-9602-523C-1EEBEC10E92C}"/>
              </a:ext>
            </a:extLst>
          </p:cNvPr>
          <p:cNvSpPr/>
          <p:nvPr/>
        </p:nvSpPr>
        <p:spPr>
          <a:xfrm>
            <a:off x="2784765" y="830277"/>
            <a:ext cx="2819398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students?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EEF75-069A-7B05-32EB-4DB21D0E6B62}"/>
              </a:ext>
            </a:extLst>
          </p:cNvPr>
          <p:cNvSpPr/>
          <p:nvPr/>
        </p:nvSpPr>
        <p:spPr>
          <a:xfrm>
            <a:off x="6587836" y="830277"/>
            <a:ext cx="2819399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researchers?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5178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5FD9-8894-B58D-40F3-21C8A24F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F921-ADE4-A866-9A17-E6867EB4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78DE5-740C-5460-7B5C-00B6A4B286FE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40891-3F56-957A-D9ED-81753E04432B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Showcase the people behind the studies</a:t>
            </a:r>
          </a:p>
          <a:p>
            <a:endParaRPr lang="en-GB" b="1" dirty="0"/>
          </a:p>
          <a:p>
            <a:r>
              <a:rPr lang="en-GB" dirty="0"/>
              <a:t>Benefits in terms of connection / career discussions: each study must include a final page about the researcher (e.g., the PhD student) running the study, that says a few words about their background and career trajectory (and how they ended up doing this study).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the connection with the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career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Humanize the studies</a:t>
            </a:r>
          </a:p>
          <a:p>
            <a:endParaRPr lang="en-GB" dirty="0"/>
          </a:p>
          <a:p>
            <a:r>
              <a:rPr lang="en-GB" dirty="0"/>
              <a:t>(e.g., star of the week in the bulletin is the arguably the most read part)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CD7D5-E9E2-08F3-AF26-7647631ADCAD}"/>
              </a:ext>
            </a:extLst>
          </p:cNvPr>
          <p:cNvSpPr/>
          <p:nvPr/>
        </p:nvSpPr>
        <p:spPr>
          <a:xfrm>
            <a:off x="7509162" y="1953491"/>
            <a:ext cx="4357255" cy="4565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-apple-system"/>
              </a:rPr>
              <a:t>Meet the researcher!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Hi, </a:t>
            </a:r>
            <a:r>
              <a:rPr lang="fr-FR" dirty="0" err="1">
                <a:solidFill>
                  <a:schemeClr val="tx1"/>
                </a:solidFill>
              </a:rPr>
              <a:t>I’m</a:t>
            </a:r>
            <a:r>
              <a:rPr lang="fr-FR" dirty="0">
                <a:solidFill>
                  <a:schemeClr val="tx1"/>
                </a:solidFill>
              </a:rPr>
              <a:t> Dom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👋</a:t>
            </a:r>
            <a:endParaRPr lang="en-GB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GB" b="1" dirty="0">
              <a:solidFill>
                <a:schemeClr val="tx1"/>
              </a:solidFill>
              <a:latin typeface="-apple-system"/>
            </a:endParaRPr>
          </a:p>
          <a:p>
            <a:r>
              <a:rPr lang="en-GB" i="0" dirty="0">
                <a:solidFill>
                  <a:schemeClr val="tx1"/>
                </a:solidFill>
                <a:effectLst/>
                <a:latin typeface="-apple-system"/>
              </a:rPr>
              <a:t>I’m currently a PhD student </a:t>
            </a:r>
            <a:r>
              <a:rPr lang="en-GB" i="0" dirty="0" err="1">
                <a:solidFill>
                  <a:schemeClr val="tx1"/>
                </a:solidFill>
                <a:effectLst/>
                <a:latin typeface="-apple-system"/>
              </a:rPr>
              <a:t>blabla</a:t>
            </a:r>
            <a:endParaRPr lang="en-GB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GB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b="1" dirty="0">
                <a:solidFill>
                  <a:schemeClr val="tx1"/>
                </a:solidFill>
                <a:latin typeface="-apple-system"/>
              </a:rPr>
              <a:t>How did I become a researcher? </a:t>
            </a:r>
            <a:endParaRPr lang="en-GB" dirty="0">
              <a:solidFill>
                <a:schemeClr val="tx1"/>
              </a:solidFill>
              <a:latin typeface="-apple-system"/>
            </a:endParaRPr>
          </a:p>
          <a:p>
            <a:endParaRPr lang="en-GB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i="0" dirty="0" err="1">
                <a:solidFill>
                  <a:schemeClr val="tx1"/>
                </a:solidFill>
                <a:effectLst/>
                <a:latin typeface="-apple-system"/>
              </a:rPr>
              <a:t>blabla</a:t>
            </a:r>
            <a:endParaRPr lang="en-GB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dirty="0">
              <a:solidFill>
                <a:schemeClr val="tx1"/>
              </a:solidFill>
              <a:latin typeface="-apple-system"/>
            </a:endParaRPr>
          </a:p>
          <a:p>
            <a:r>
              <a:rPr lang="en-GB" b="1" dirty="0">
                <a:solidFill>
                  <a:schemeClr val="tx1"/>
                </a:solidFill>
                <a:latin typeface="-apple-system"/>
              </a:rPr>
              <a:t>Why am I hoping to get from this study? </a:t>
            </a:r>
            <a:endParaRPr lang="en-GB" dirty="0">
              <a:solidFill>
                <a:schemeClr val="tx1"/>
              </a:solidFill>
              <a:latin typeface="-apple-system"/>
            </a:endParaRPr>
          </a:p>
          <a:p>
            <a:endParaRPr lang="en-GB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i="0" dirty="0" err="1">
                <a:solidFill>
                  <a:schemeClr val="tx1"/>
                </a:solidFill>
                <a:effectLst/>
                <a:latin typeface="-apple-system"/>
              </a:rPr>
              <a:t>blabla</a:t>
            </a:r>
            <a:endParaRPr lang="en-GB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666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101F-1633-9F9C-482B-F44E2FDA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3D0-2CE4-2FFD-39D4-DD7BA3EA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CC147-45B8-56D7-CB80-2E4CC11BC98D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5C6C8-F9B4-F731-F520-DDD2B90974D1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Put yourself in the shoes of the researcher</a:t>
            </a:r>
          </a:p>
          <a:p>
            <a:endParaRPr lang="en-GB" b="1" dirty="0"/>
          </a:p>
          <a:p>
            <a:r>
              <a:rPr lang="en-GB" dirty="0"/>
              <a:t>Each student must present/write a short summary of a study they participated in, highlighting the goal, the tools and some feedback about their experience as a participant and their thought on potential improvements as a researcher.</a:t>
            </a:r>
          </a:p>
          <a:p>
            <a:endParaRPr lang="en-GB" dirty="0"/>
          </a:p>
          <a:p>
            <a:r>
              <a:rPr lang="en-GB" dirty="0"/>
              <a:t>Write a paragraph with:</a:t>
            </a:r>
          </a:p>
          <a:p>
            <a:pPr marL="342900" indent="-342900">
              <a:buAutoNum type="arabicPeriod"/>
            </a:pPr>
            <a:r>
              <a:rPr lang="en-GB" dirty="0"/>
              <a:t>A couple of sentences about what you understood the studies was about.</a:t>
            </a:r>
          </a:p>
          <a:p>
            <a:pPr marL="342900" indent="-342900">
              <a:buAutoNum type="arabicPeriod"/>
            </a:pPr>
            <a:r>
              <a:rPr lang="en-GB" dirty="0"/>
              <a:t>Positive aspects (things that you enjoyed, questionnaires that you liked)</a:t>
            </a:r>
          </a:p>
          <a:p>
            <a:pPr marL="342900" indent="-342900">
              <a:buAutoNum type="arabicPeriod"/>
            </a:pPr>
            <a:r>
              <a:rPr lang="en-GB" dirty="0"/>
              <a:t>What would you improve? User experience, research design,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91B06-4119-29F6-5AD1-DF87AAFB6D3C}"/>
              </a:ext>
            </a:extLst>
          </p:cNvPr>
          <p:cNvSpPr/>
          <p:nvPr/>
        </p:nvSpPr>
        <p:spPr>
          <a:xfrm>
            <a:off x="7460673" y="1661872"/>
            <a:ext cx="3726872" cy="19661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Outstanding question:</a:t>
            </a:r>
          </a:p>
          <a:p>
            <a:endParaRPr lang="en-GB" b="1" dirty="0"/>
          </a:p>
          <a:p>
            <a:r>
              <a:rPr lang="en-GB" b="1" dirty="0"/>
              <a:t>How to implement that at a minimal marking cost?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EA8BA-F4BA-02C4-6A19-FA631DB749F6}"/>
              </a:ext>
            </a:extLst>
          </p:cNvPr>
          <p:cNvSpPr/>
          <p:nvPr/>
        </p:nvSpPr>
        <p:spPr>
          <a:xfrm>
            <a:off x="7460673" y="3767762"/>
            <a:ext cx="3726872" cy="19661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Each study must add a “Feedback” free form input at the end for the participant to write. It is checked by the researcher and if nothing is written, penalty.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64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DC0D-1DDE-3245-4C0E-4806CFD3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E00A-2FC5-D850-9D2F-59D7335F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73A9D-3DA4-B543-C178-72AB2CF08F37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83CEB-BE01-E205-56F7-D6CC884039F5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more studies accessible</a:t>
            </a:r>
          </a:p>
          <a:p>
            <a:endParaRPr lang="en-GB" b="1" dirty="0"/>
          </a:p>
          <a:p>
            <a:r>
              <a:rPr lang="en-GB" dirty="0"/>
              <a:t>For online studies: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Minimize inclusion criteria (and use them as exclusion criteria)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sure there are a couple of studies running at all times (which?)</a:t>
            </a:r>
          </a:p>
        </p:txBody>
      </p:sp>
    </p:spTree>
    <p:extLst>
      <p:ext uri="{BB962C8B-B14F-4D97-AF65-F5344CB8AC3E}">
        <p14:creationId xmlns:p14="http://schemas.microsoft.com/office/powerpoint/2010/main" val="40711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00CA-C68C-AF0D-0643-64927C92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EEC-31CB-2F2A-DDC7-8CB8D298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37482-EB82-FD71-B202-92B985BB1C6A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9641-50A0-266E-8ECF-141275D002E2}"/>
              </a:ext>
            </a:extLst>
          </p:cNvPr>
          <p:cNvSpPr/>
          <p:nvPr/>
        </p:nvSpPr>
        <p:spPr>
          <a:xfrm>
            <a:off x="96982" y="1661872"/>
            <a:ext cx="5278582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Enforce penalties</a:t>
            </a:r>
          </a:p>
          <a:p>
            <a:endParaRPr lang="en-GB" b="1" dirty="0"/>
          </a:p>
          <a:p>
            <a:pPr marL="342900" indent="-342900">
              <a:buAutoNum type="arabicParenR"/>
            </a:pPr>
            <a:r>
              <a:rPr lang="en-GB" b="1" dirty="0"/>
              <a:t>Require attention checks</a:t>
            </a:r>
          </a:p>
          <a:p>
            <a:pPr marL="342900" indent="-342900">
              <a:buAutoNum type="arabicParenR"/>
            </a:pPr>
            <a:r>
              <a:rPr lang="en-GB" b="1" dirty="0"/>
              <a:t>No auto-credits</a:t>
            </a:r>
          </a:p>
          <a:p>
            <a:r>
              <a:rPr lang="en-GB" b="1" dirty="0"/>
              <a:t>2) SONA-training for researchers</a:t>
            </a:r>
          </a:p>
          <a:p>
            <a:endParaRPr lang="en-GB" b="1" dirty="0"/>
          </a:p>
          <a:p>
            <a:r>
              <a:rPr lang="en-GB" b="1" dirty="0"/>
              <a:t>- Make the penalty </a:t>
            </a:r>
            <a:r>
              <a:rPr lang="en-GB" b="1" u="sng" dirty="0"/>
              <a:t>transparent and explicit </a:t>
            </a:r>
          </a:p>
          <a:p>
            <a:r>
              <a:rPr lang="en-GB" b="1" dirty="0"/>
              <a:t>  - No shows</a:t>
            </a:r>
          </a:p>
          <a:p>
            <a:r>
              <a:rPr lang="en-GB" b="1" dirty="0"/>
              <a:t>  - Low effort</a:t>
            </a:r>
          </a:p>
          <a:p>
            <a:endParaRPr lang="en-GB" b="1" dirty="0"/>
          </a:p>
          <a:p>
            <a:r>
              <a:rPr lang="en-GB" b="1" dirty="0"/>
              <a:t>Objective criteria of bad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For online studies: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Attention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In-person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No-show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2DC82B-28C1-51B6-8DC5-622B07990716}"/>
              </a:ext>
            </a:extLst>
          </p:cNvPr>
          <p:cNvSpPr/>
          <p:nvPr/>
        </p:nvSpPr>
        <p:spPr>
          <a:xfrm>
            <a:off x="8783782" y="1939636"/>
            <a:ext cx="2237509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+3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05475-1232-0479-9EC5-7266BCCAD413}"/>
              </a:ext>
            </a:extLst>
          </p:cNvPr>
          <p:cNvSpPr/>
          <p:nvPr/>
        </p:nvSpPr>
        <p:spPr>
          <a:xfrm>
            <a:off x="8783782" y="3006436"/>
            <a:ext cx="2237509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0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89F88-1C8F-E22A-A59B-1CA7A606A280}"/>
              </a:ext>
            </a:extLst>
          </p:cNvPr>
          <p:cNvSpPr/>
          <p:nvPr/>
        </p:nvSpPr>
        <p:spPr>
          <a:xfrm>
            <a:off x="8783782" y="4121727"/>
            <a:ext cx="2237509" cy="9144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-1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1BCD0-3C86-451D-6847-DA8740AC1AE3}"/>
              </a:ext>
            </a:extLst>
          </p:cNvPr>
          <p:cNvSpPr/>
          <p:nvPr/>
        </p:nvSpPr>
        <p:spPr>
          <a:xfrm>
            <a:off x="5708073" y="5036127"/>
            <a:ext cx="3207326" cy="152977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« I </a:t>
            </a:r>
            <a:r>
              <a:rPr lang="fr-FR" sz="1200" dirty="0" err="1"/>
              <a:t>did</a:t>
            </a:r>
            <a:r>
              <a:rPr lang="fr-FR" sz="1200" dirty="0"/>
              <a:t> do </a:t>
            </a:r>
            <a:r>
              <a:rPr lang="fr-FR" sz="1200" dirty="0" err="1"/>
              <a:t>it</a:t>
            </a:r>
            <a:r>
              <a:rPr lang="fr-FR" sz="1200" dirty="0"/>
              <a:t> </a:t>
            </a:r>
            <a:r>
              <a:rPr lang="fr-FR" sz="1200" dirty="0" err="1"/>
              <a:t>properly</a:t>
            </a:r>
            <a:r>
              <a:rPr lang="fr-FR" sz="1200" dirty="0"/>
              <a:t> but I </a:t>
            </a:r>
            <a:r>
              <a:rPr lang="fr-FR" sz="1200" dirty="0" err="1"/>
              <a:t>had</a:t>
            </a:r>
            <a:r>
              <a:rPr lang="fr-FR" sz="1200" dirty="0"/>
              <a:t> a </a:t>
            </a:r>
            <a:r>
              <a:rPr lang="fr-FR" sz="1200" dirty="0" err="1"/>
              <a:t>technical</a:t>
            </a:r>
            <a:r>
              <a:rPr lang="fr-FR" sz="1200" dirty="0"/>
              <a:t> issue »</a:t>
            </a:r>
          </a:p>
          <a:p>
            <a:r>
              <a:rPr lang="fr-FR" sz="1200" dirty="0"/>
              <a:t>Participants </a:t>
            </a:r>
            <a:r>
              <a:rPr lang="fr-FR" sz="1200" dirty="0" err="1"/>
              <a:t>should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instructed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a </a:t>
            </a:r>
            <a:r>
              <a:rPr lang="fr-FR" sz="1200" dirty="0" err="1"/>
              <a:t>screenshot</a:t>
            </a:r>
            <a:r>
              <a:rPr lang="fr-FR" sz="1200" dirty="0"/>
              <a:t> of the validation screen &amp; </a:t>
            </a:r>
            <a:r>
              <a:rPr lang="fr-FR" sz="1200" dirty="0" err="1"/>
              <a:t>any</a:t>
            </a:r>
            <a:r>
              <a:rPr lang="fr-FR" sz="1200" dirty="0"/>
              <a:t> </a:t>
            </a:r>
            <a:r>
              <a:rPr lang="fr-FR" sz="1200" dirty="0" err="1"/>
              <a:t>technical</a:t>
            </a:r>
            <a:r>
              <a:rPr lang="fr-FR" sz="1200" dirty="0"/>
              <a:t> issue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53686415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9101</TotalTime>
  <Words>764</Words>
  <Application>Microsoft Office PowerPoint</Application>
  <PresentationFormat>Widescreen</PresentationFormat>
  <Paragraphs>132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-apple-system</vt:lpstr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SONA  TASKFORCE</vt:lpstr>
      <vt:lpstr>Current System</vt:lpstr>
      <vt:lpstr>The Problem</vt:lpstr>
      <vt:lpstr>Alternative Models</vt:lpstr>
      <vt:lpstr>Solutions</vt:lpstr>
      <vt:lpstr>ACTION I </vt:lpstr>
      <vt:lpstr>ACTION II </vt:lpstr>
      <vt:lpstr>ACTION III </vt:lpstr>
      <vt:lpstr>ACTION IV </vt:lpstr>
      <vt:lpstr>ACTION V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739</cp:revision>
  <dcterms:created xsi:type="dcterms:W3CDTF">2020-02-03T12:08:13Z</dcterms:created>
  <dcterms:modified xsi:type="dcterms:W3CDTF">2025-02-12T19:26:42Z</dcterms:modified>
</cp:coreProperties>
</file>